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Gruppo" panose="020B0604020202020204" charset="0"/>
      <p:regular r:id="rId12"/>
    </p:embeddedFont>
    <p:embeddedFont>
      <p:font typeface="HK Modular" panose="020B0604020202020204" charset="0"/>
      <p:regular r:id="rId13"/>
    </p:embeddedFont>
    <p:embeddedFont>
      <p:font typeface="Raleway" pitchFamily="2" charset="0"/>
      <p:regular r:id="rId14"/>
      <p:bold r:id="rId15"/>
      <p:italic r:id="rId16"/>
      <p:boldItalic r:id="rId17"/>
    </p:embeddedFont>
    <p:embeddedFont>
      <p:font typeface="Raleway Bold" charset="0"/>
      <p:regular r:id="rId18"/>
    </p:embeddedFont>
    <p:embeddedFont>
      <p:font typeface="Raleway Light"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2" autoAdjust="0"/>
  </p:normalViewPr>
  <p:slideViewPr>
    <p:cSldViewPr>
      <p:cViewPr varScale="1">
        <p:scale>
          <a:sx n="39" d="100"/>
          <a:sy n="39" d="100"/>
        </p:scale>
        <p:origin x="96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5.svg"/><Relationship Id="rId7"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0.jpeg"/><Relationship Id="rId4" Type="http://schemas.openxmlformats.org/officeDocument/2006/relationships/image" Target="../media/image3.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5.svg"/><Relationship Id="rId7" Type="http://schemas.openxmlformats.org/officeDocument/2006/relationships/image" Target="../media/image4.svg"/><Relationship Id="rId12"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1.jpeg"/><Relationship Id="rId3" Type="http://schemas.openxmlformats.org/officeDocument/2006/relationships/image" Target="../media/image15.svg"/><Relationship Id="rId7" Type="http://schemas.openxmlformats.org/officeDocument/2006/relationships/image" Target="../media/image4.svg"/><Relationship Id="rId12" Type="http://schemas.openxmlformats.org/officeDocument/2006/relationships/image" Target="../media/image20.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9.jpeg"/><Relationship Id="rId5" Type="http://schemas.openxmlformats.org/officeDocument/2006/relationships/image" Target="../media/image2.svg"/><Relationship Id="rId10" Type="http://schemas.openxmlformats.org/officeDocument/2006/relationships/image" Target="../media/image18.jpeg"/><Relationship Id="rId4" Type="http://schemas.openxmlformats.org/officeDocument/2006/relationships/image" Target="../media/image1.png"/><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5.svg"/><Relationship Id="rId7" Type="http://schemas.openxmlformats.org/officeDocument/2006/relationships/image" Target="../media/image4.svg"/><Relationship Id="rId12" Type="http://schemas.openxmlformats.org/officeDocument/2006/relationships/image" Target="../media/image24.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3.svg"/><Relationship Id="rId5" Type="http://schemas.openxmlformats.org/officeDocument/2006/relationships/image" Target="../media/image2.sv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72862" y="231898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dirty="0"/>
          </a:p>
        </p:txBody>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542048" y="3481267"/>
            <a:ext cx="12612187" cy="2872581"/>
          </a:xfrm>
          <a:prstGeom prst="rect">
            <a:avLst/>
          </a:prstGeom>
        </p:spPr>
        <p:txBody>
          <a:bodyPr lIns="0" tIns="0" rIns="0" bIns="0" rtlCol="0" anchor="t">
            <a:spAutoFit/>
          </a:bodyPr>
          <a:lstStyle/>
          <a:p>
            <a:pPr algn="ctr">
              <a:lnSpc>
                <a:spcPts val="11242"/>
              </a:lnSpc>
            </a:pPr>
            <a:r>
              <a:rPr lang="en-US" sz="10314" dirty="0">
                <a:solidFill>
                  <a:srgbClr val="FFFFFF"/>
                </a:solidFill>
                <a:latin typeface="HK Modular"/>
                <a:ea typeface="HK Modular"/>
                <a:cs typeface="HK Modular"/>
                <a:sym typeface="HK Modular"/>
              </a:rPr>
              <a:t>HOPE FOR</a:t>
            </a:r>
          </a:p>
          <a:p>
            <a:pPr algn="ctr">
              <a:lnSpc>
                <a:spcPts val="11242"/>
              </a:lnSpc>
            </a:pPr>
            <a:r>
              <a:rPr lang="en-US" sz="10314" dirty="0">
                <a:solidFill>
                  <a:srgbClr val="FFFFFF"/>
                </a:solidFill>
                <a:latin typeface="HK Modular"/>
                <a:ea typeface="HK Modular"/>
                <a:cs typeface="HK Modular"/>
                <a:sym typeface="HK Modular"/>
              </a:rPr>
              <a:t>SUDAN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01</a:t>
            </a:r>
          </a:p>
        </p:txBody>
      </p:sp>
      <p:sp>
        <p:nvSpPr>
          <p:cNvPr id="10" name="TextBox 10"/>
          <p:cNvSpPr txBox="1"/>
          <p:nvPr/>
        </p:nvSpPr>
        <p:spPr>
          <a:xfrm>
            <a:off x="5093627" y="6759084"/>
            <a:ext cx="8100746" cy="341000"/>
          </a:xfrm>
          <a:prstGeom prst="rect">
            <a:avLst/>
          </a:prstGeom>
        </p:spPr>
        <p:txBody>
          <a:bodyPr lIns="0" tIns="0" rIns="0" bIns="0" rtlCol="0" anchor="t">
            <a:spAutoFit/>
          </a:bodyPr>
          <a:lstStyle/>
          <a:p>
            <a:pPr algn="ctr">
              <a:lnSpc>
                <a:spcPts val="2565"/>
              </a:lnSpc>
              <a:spcBef>
                <a:spcPct val="0"/>
              </a:spcBef>
            </a:pPr>
            <a:r>
              <a:rPr lang="nb-NO" sz="2400" dirty="0">
                <a:solidFill>
                  <a:schemeClr val="bg1"/>
                </a:solidFill>
              </a:rPr>
              <a:t>By Khalid Tajelsir &amp; Mohammed Abdelkhalig</a:t>
            </a:r>
            <a:endParaRPr lang="en-US" sz="2375" dirty="0">
              <a:solidFill>
                <a:schemeClr val="bg1"/>
              </a:solidFill>
              <a:latin typeface="Gruppo"/>
              <a:ea typeface="Gruppo"/>
              <a:cs typeface="Gruppo"/>
              <a:sym typeface="Grupp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8" name="TextBox 8"/>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10</a:t>
            </a:r>
          </a:p>
        </p:txBody>
      </p:sp>
      <p:sp>
        <p:nvSpPr>
          <p:cNvPr id="10" name="TextBox 10"/>
          <p:cNvSpPr txBox="1"/>
          <p:nvPr/>
        </p:nvSpPr>
        <p:spPr>
          <a:xfrm>
            <a:off x="3818141" y="3648280"/>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
        <p:nvSpPr>
          <p:cNvPr id="11" name="TextBox 11"/>
          <p:cNvSpPr txBox="1"/>
          <p:nvPr/>
        </p:nvSpPr>
        <p:spPr>
          <a:xfrm>
            <a:off x="3818141" y="5623010"/>
            <a:ext cx="10916976" cy="756707"/>
          </a:xfrm>
          <a:prstGeom prst="rect">
            <a:avLst/>
          </a:prstGeom>
        </p:spPr>
        <p:txBody>
          <a:bodyPr lIns="0" tIns="0" rIns="0" bIns="0" rtlCol="0" anchor="t">
            <a:spAutoFit/>
          </a:bodyPr>
          <a:lstStyle/>
          <a:p>
            <a:pPr algn="ctr">
              <a:lnSpc>
                <a:spcPts val="2999"/>
              </a:lnSpc>
              <a:spcBef>
                <a:spcPct val="0"/>
              </a:spcBef>
            </a:pPr>
            <a:r>
              <a:rPr lang="en-US" sz="2777">
                <a:solidFill>
                  <a:srgbClr val="FFFFFF"/>
                </a:solidFill>
                <a:latin typeface="Raleway"/>
                <a:ea typeface="Raleway"/>
                <a:cs typeface="Raleway"/>
                <a:sym typeface="Raleway"/>
              </a:rPr>
              <a:t>As we look to the future, these technologies will play a crucial role in shaping a better world for generations to come.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02</a:t>
            </a:r>
          </a:p>
        </p:txBody>
      </p:sp>
      <p:sp>
        <p:nvSpPr>
          <p:cNvPr id="10" name="TextBox 10"/>
          <p:cNvSpPr txBox="1"/>
          <p:nvPr/>
        </p:nvSpPr>
        <p:spPr>
          <a:xfrm>
            <a:off x="1776071" y="3663448"/>
            <a:ext cx="8056247" cy="3458254"/>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An Interactive Recovery Platform</a:t>
            </a:r>
          </a:p>
        </p:txBody>
      </p:sp>
      <p:sp>
        <p:nvSpPr>
          <p:cNvPr id="11" name="TextBox 11"/>
          <p:cNvSpPr txBox="1"/>
          <p:nvPr/>
        </p:nvSpPr>
        <p:spPr>
          <a:xfrm>
            <a:off x="9515617" y="3486555"/>
            <a:ext cx="7885291" cy="3877985"/>
          </a:xfrm>
          <a:prstGeom prst="rect">
            <a:avLst/>
          </a:prstGeom>
        </p:spPr>
        <p:txBody>
          <a:bodyPr wrap="square" lIns="0" tIns="0" rIns="0" bIns="0" rtlCol="0" anchor="t">
            <a:spAutoFit/>
          </a:bodyPr>
          <a:lstStyle/>
          <a:p>
            <a:pPr marL="571500" indent="-571500" algn="l">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Helps map war-damaged areas in Sudan</a:t>
            </a:r>
          </a:p>
          <a:p>
            <a:pPr marL="571500" indent="-571500" algn="l">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Uses AI to analyze satellite images</a:t>
            </a:r>
          </a:p>
          <a:p>
            <a:pPr marL="571500" indent="-571500" algn="l">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Allows citizens to report needs and services</a:t>
            </a:r>
          </a:p>
          <a:p>
            <a:pPr marL="571500" indent="-571500" algn="l">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Supports NGOs and government in planning recovery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3497396" y="6203611"/>
            <a:ext cx="11833983" cy="2444176"/>
            <a:chOff x="0" y="0"/>
            <a:chExt cx="1833394" cy="378667"/>
          </a:xfrm>
        </p:grpSpPr>
        <p:sp>
          <p:nvSpPr>
            <p:cNvPr id="8" name="Freeform 8"/>
            <p:cNvSpPr/>
            <p:nvPr/>
          </p:nvSpPr>
          <p:spPr>
            <a:xfrm>
              <a:off x="0" y="0"/>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8"/>
              <a:stretch>
                <a:fillRect t="-86172" b="-86172"/>
              </a:stretch>
            </a:blipFill>
            <a:ln w="38100" cap="rnd">
              <a:solidFill>
                <a:srgbClr val="9FCDFF"/>
              </a:solidFill>
              <a:prstDash val="solid"/>
              <a:round/>
            </a:ln>
          </p:spPr>
        </p:sp>
      </p:grpSp>
      <p:sp>
        <p:nvSpPr>
          <p:cNvPr id="11" name="TextBox 11"/>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03</a:t>
            </a:r>
          </a:p>
        </p:txBody>
      </p:sp>
      <p:sp>
        <p:nvSpPr>
          <p:cNvPr id="12" name="TextBox 12"/>
          <p:cNvSpPr txBox="1"/>
          <p:nvPr/>
        </p:nvSpPr>
        <p:spPr>
          <a:xfrm>
            <a:off x="4003523" y="1790700"/>
            <a:ext cx="11028326" cy="1688539"/>
          </a:xfrm>
          <a:prstGeom prst="rect">
            <a:avLst/>
          </a:prstGeom>
        </p:spPr>
        <p:txBody>
          <a:bodyPr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The Problem We Are Solving</a:t>
            </a:r>
          </a:p>
        </p:txBody>
      </p:sp>
      <p:sp>
        <p:nvSpPr>
          <p:cNvPr id="13" name="TextBox 13"/>
          <p:cNvSpPr txBox="1"/>
          <p:nvPr/>
        </p:nvSpPr>
        <p:spPr>
          <a:xfrm>
            <a:off x="2655994" y="3594274"/>
            <a:ext cx="13441159" cy="1969770"/>
          </a:xfrm>
          <a:prstGeom prst="rect">
            <a:avLst/>
          </a:prstGeom>
        </p:spPr>
        <p:txBody>
          <a:bodyPr lIns="0" tIns="0" rIns="0" bIns="0" rtlCol="0" anchor="t">
            <a:spAutoFit/>
          </a:bodyPr>
          <a:lstStyle/>
          <a:p>
            <a:pPr marL="457200" indent="-457200">
              <a:spcBef>
                <a:spcPct val="0"/>
              </a:spcBef>
              <a:buFont typeface="Wingdings" panose="05000000000000000000" pitchFamily="2" charset="2"/>
              <a:buChar char="Ø"/>
            </a:pPr>
            <a:r>
              <a:rPr lang="en-US" sz="3200" dirty="0">
                <a:solidFill>
                  <a:srgbClr val="FFFFFF"/>
                </a:solidFill>
                <a:latin typeface="Raleway Light"/>
                <a:ea typeface="Raleway Light"/>
                <a:cs typeface="Raleway Light"/>
                <a:sym typeface="Raleway Light"/>
              </a:rPr>
              <a:t>No centralized platform for recovery data</a:t>
            </a:r>
          </a:p>
          <a:p>
            <a:pPr marL="457200" indent="-457200">
              <a:spcBef>
                <a:spcPct val="0"/>
              </a:spcBef>
              <a:buFont typeface="Wingdings" panose="05000000000000000000" pitchFamily="2" charset="2"/>
              <a:buChar char="Ø"/>
            </a:pPr>
            <a:r>
              <a:rPr lang="en-US" sz="3200" dirty="0">
                <a:solidFill>
                  <a:srgbClr val="FFFFFF"/>
                </a:solidFill>
                <a:latin typeface="Raleway Light"/>
                <a:ea typeface="Raleway Light"/>
                <a:cs typeface="Raleway Light"/>
                <a:sym typeface="Raleway Light"/>
              </a:rPr>
              <a:t>Citizens disconnected from planning</a:t>
            </a:r>
          </a:p>
          <a:p>
            <a:pPr marL="457200" indent="-457200">
              <a:spcBef>
                <a:spcPct val="0"/>
              </a:spcBef>
              <a:buFont typeface="Wingdings" panose="05000000000000000000" pitchFamily="2" charset="2"/>
              <a:buChar char="Ø"/>
            </a:pPr>
            <a:r>
              <a:rPr lang="en-US" sz="3200" dirty="0">
                <a:solidFill>
                  <a:srgbClr val="FFFFFF"/>
                </a:solidFill>
                <a:latin typeface="Raleway Light"/>
                <a:ea typeface="Raleway Light"/>
                <a:cs typeface="Raleway Light"/>
                <a:sym typeface="Raleway Light"/>
              </a:rPr>
              <a:t>Humanitarian efforts lack coordination</a:t>
            </a:r>
          </a:p>
          <a:p>
            <a:pPr marL="457200" indent="-457200">
              <a:spcBef>
                <a:spcPct val="0"/>
              </a:spcBef>
              <a:buFont typeface="Wingdings" panose="05000000000000000000" pitchFamily="2" charset="2"/>
              <a:buChar char="Ø"/>
            </a:pPr>
            <a:r>
              <a:rPr lang="en-US" sz="3200" dirty="0">
                <a:solidFill>
                  <a:srgbClr val="FFFFFF"/>
                </a:solidFill>
                <a:latin typeface="Raleway Light"/>
                <a:ea typeface="Raleway Light"/>
                <a:cs typeface="Raleway Light"/>
                <a:sym typeface="Raleway Light"/>
              </a:rPr>
              <a:t>Difficulty in knowing which areas need help most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56003" y="3707439"/>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1894874" y="4480541"/>
            <a:ext cx="6526927" cy="2730483"/>
            <a:chOff x="0" y="0"/>
            <a:chExt cx="1011192" cy="423023"/>
          </a:xfrm>
        </p:grpSpPr>
        <p:sp>
          <p:nvSpPr>
            <p:cNvPr id="9" name="Freeform 9"/>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10"/>
              <a:stretch>
                <a:fillRect t="-21" b="-59437"/>
              </a:stretch>
            </a:blipFill>
          </p:spPr>
        </p:sp>
      </p:grpSp>
      <p:sp>
        <p:nvSpPr>
          <p:cNvPr id="12" name="TextBox 12"/>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04</a:t>
            </a:r>
          </a:p>
        </p:txBody>
      </p:sp>
      <p:sp>
        <p:nvSpPr>
          <p:cNvPr id="13" name="TextBox 13"/>
          <p:cNvSpPr txBox="1"/>
          <p:nvPr/>
        </p:nvSpPr>
        <p:spPr>
          <a:xfrm>
            <a:off x="1894874" y="1714468"/>
            <a:ext cx="6802634" cy="1688539"/>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Our Main Objectives</a:t>
            </a:r>
          </a:p>
        </p:txBody>
      </p:sp>
      <p:sp>
        <p:nvSpPr>
          <p:cNvPr id="14" name="TextBox 14"/>
          <p:cNvSpPr txBox="1"/>
          <p:nvPr/>
        </p:nvSpPr>
        <p:spPr>
          <a:xfrm>
            <a:off x="9927948" y="4272387"/>
            <a:ext cx="6704049" cy="3476721"/>
          </a:xfrm>
          <a:prstGeom prst="rect">
            <a:avLst/>
          </a:prstGeom>
        </p:spPr>
        <p:txBody>
          <a:bodyPr lIns="0" tIns="0" rIns="0" bIns="0" rtlCol="0" anchor="t">
            <a:spAutoFit/>
          </a:bodyPr>
          <a:lstStyle/>
          <a:p>
            <a:pPr marL="457200" indent="-457200" algn="l">
              <a:lnSpc>
                <a:spcPts val="2999"/>
              </a:lnSpc>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Build a live, interactive map of affected and recovered areas</a:t>
            </a:r>
          </a:p>
          <a:p>
            <a:pPr marL="457200" indent="-457200" algn="l">
              <a:lnSpc>
                <a:spcPts val="2999"/>
              </a:lnSpc>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Enable public to report on-ground conditions</a:t>
            </a:r>
          </a:p>
          <a:p>
            <a:pPr marL="457200" indent="-457200" algn="l">
              <a:lnSpc>
                <a:spcPts val="2999"/>
              </a:lnSpc>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Use AI to compare before/after satellite images</a:t>
            </a:r>
          </a:p>
          <a:p>
            <a:pPr marL="457200" indent="-457200" algn="l">
              <a:lnSpc>
                <a:spcPts val="2999"/>
              </a:lnSpc>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Help prioritize needs based on citizen votes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id="14" name="TextBox 14"/>
          <p:cNvSpPr txBox="1"/>
          <p:nvPr/>
        </p:nvSpPr>
        <p:spPr>
          <a:xfrm>
            <a:off x="1275806" y="4058854"/>
            <a:ext cx="6458505" cy="2573397"/>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Who Will Use the Platform</a:t>
            </a:r>
          </a:p>
        </p:txBody>
      </p:sp>
      <p:sp>
        <p:nvSpPr>
          <p:cNvPr id="15" name="TextBox 15"/>
          <p:cNvSpPr txBox="1"/>
          <p:nvPr/>
        </p:nvSpPr>
        <p:spPr>
          <a:xfrm>
            <a:off x="9144000" y="4035504"/>
            <a:ext cx="8115300" cy="2215991"/>
          </a:xfrm>
          <a:prstGeom prst="rect">
            <a:avLst/>
          </a:prstGeom>
        </p:spPr>
        <p:txBody>
          <a:bodyPr wrap="square" lIns="0" tIns="0" rIns="0" bIns="0" rtlCol="0" anchor="t">
            <a:spAutoFit/>
          </a:bodyPr>
          <a:lstStyle/>
          <a:p>
            <a:pPr marL="571500" indent="-571500" algn="l">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Government agencies and planners</a:t>
            </a:r>
          </a:p>
          <a:p>
            <a:pPr marL="571500" indent="-571500" algn="l">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Local and international NGOs</a:t>
            </a:r>
          </a:p>
          <a:p>
            <a:pPr marL="571500" indent="-571500" algn="l">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Citizens affected by war</a:t>
            </a:r>
          </a:p>
          <a:p>
            <a:pPr marL="571500" indent="-571500" algn="l">
              <a:spcBef>
                <a:spcPct val="0"/>
              </a:spcBef>
              <a:buFont typeface="Wingdings" panose="05000000000000000000" pitchFamily="2" charset="2"/>
              <a:buChar char="Ø"/>
            </a:pPr>
            <a:r>
              <a:rPr lang="en-US" sz="3600" dirty="0">
                <a:solidFill>
                  <a:srgbClr val="FFFFFF"/>
                </a:solidFill>
                <a:latin typeface="Raleway Light"/>
                <a:ea typeface="Raleway Light"/>
                <a:cs typeface="Raleway Light"/>
                <a:sym typeface="Raleway Light"/>
              </a:rPr>
              <a:t>Volunteers and tech communities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327485"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982326" y="3413023"/>
            <a:ext cx="1347336" cy="1503304"/>
          </a:xfrm>
          <a:custGeom>
            <a:avLst/>
            <a:gdLst/>
            <a:ahLst/>
            <a:cxnLst/>
            <a:rect l="l" t="t" r="r" b="b"/>
            <a:pathLst>
              <a:path w="1347336" h="1503304">
                <a:moveTo>
                  <a:pt x="0" y="0"/>
                </a:moveTo>
                <a:lnTo>
                  <a:pt x="1347336" y="0"/>
                </a:lnTo>
                <a:lnTo>
                  <a:pt x="1347336" y="1503303"/>
                </a:lnTo>
                <a:lnTo>
                  <a:pt x="0" y="1503303"/>
                </a:lnTo>
                <a:lnTo>
                  <a:pt x="0" y="0"/>
                </a:lnTo>
                <a:close/>
              </a:path>
            </a:pathLst>
          </a:custGeom>
          <a:blipFill>
            <a:blip r:embed="rId10"/>
            <a:stretch>
              <a:fillRect/>
            </a:stretch>
          </a:blipFill>
        </p:spPr>
      </p:sp>
      <p:sp>
        <p:nvSpPr>
          <p:cNvPr id="11" name="TextBox 11"/>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id="12" name="TextBox 12"/>
          <p:cNvSpPr txBox="1"/>
          <p:nvPr/>
        </p:nvSpPr>
        <p:spPr>
          <a:xfrm>
            <a:off x="4615958" y="1930720"/>
            <a:ext cx="9056083" cy="803682"/>
          </a:xfrm>
          <a:prstGeom prst="rect">
            <a:avLst/>
          </a:prstGeom>
        </p:spPr>
        <p:txBody>
          <a:bodyPr wrap="square"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System overview</a:t>
            </a:r>
          </a:p>
        </p:txBody>
      </p:sp>
      <p:sp>
        <p:nvSpPr>
          <p:cNvPr id="13" name="TextBox 13"/>
          <p:cNvSpPr txBox="1"/>
          <p:nvPr/>
        </p:nvSpPr>
        <p:spPr>
          <a:xfrm>
            <a:off x="2702640" y="5056138"/>
            <a:ext cx="3621960" cy="1154162"/>
          </a:xfrm>
          <a:prstGeom prst="rect">
            <a:avLst/>
          </a:prstGeom>
        </p:spPr>
        <p:txBody>
          <a:bodyPr wrap="square" lIns="0" tIns="0" rIns="0" bIns="0" rtlCol="0" anchor="t">
            <a:spAutoFit/>
          </a:bodyPr>
          <a:lstStyle/>
          <a:p>
            <a:pPr algn="ctr">
              <a:lnSpc>
                <a:spcPts val="2999"/>
              </a:lnSpc>
              <a:spcBef>
                <a:spcPct val="0"/>
              </a:spcBef>
            </a:pPr>
            <a:r>
              <a:rPr lang="en-US" sz="2800" b="1" dirty="0">
                <a:solidFill>
                  <a:srgbClr val="FFFFFF"/>
                </a:solidFill>
                <a:latin typeface="Raleway Bold"/>
                <a:ea typeface="Raleway Bold"/>
                <a:cs typeface="Raleway Bold"/>
                <a:sym typeface="Raleway Bold"/>
              </a:rPr>
              <a:t>Collects satellite images and user reports</a:t>
            </a:r>
          </a:p>
        </p:txBody>
      </p:sp>
      <p:sp>
        <p:nvSpPr>
          <p:cNvPr id="15" name="TextBox 15"/>
          <p:cNvSpPr txBox="1"/>
          <p:nvPr/>
        </p:nvSpPr>
        <p:spPr>
          <a:xfrm>
            <a:off x="2351662"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1.</a:t>
            </a:r>
          </a:p>
        </p:txBody>
      </p:sp>
      <p:sp>
        <p:nvSpPr>
          <p:cNvPr id="16" name="Freeform 16"/>
          <p:cNvSpPr/>
          <p:nvPr/>
        </p:nvSpPr>
        <p:spPr>
          <a:xfrm>
            <a:off x="7777119"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7431960" y="3413023"/>
            <a:ext cx="1347336" cy="1503304"/>
          </a:xfrm>
          <a:custGeom>
            <a:avLst/>
            <a:gdLst/>
            <a:ahLst/>
            <a:cxnLst/>
            <a:rect l="l" t="t" r="r" b="b"/>
            <a:pathLst>
              <a:path w="1347336" h="1503304">
                <a:moveTo>
                  <a:pt x="0" y="0"/>
                </a:moveTo>
                <a:lnTo>
                  <a:pt x="1347335" y="0"/>
                </a:lnTo>
                <a:lnTo>
                  <a:pt x="1347335" y="1503303"/>
                </a:lnTo>
                <a:lnTo>
                  <a:pt x="0" y="1503303"/>
                </a:lnTo>
                <a:lnTo>
                  <a:pt x="0" y="0"/>
                </a:lnTo>
                <a:close/>
              </a:path>
            </a:pathLst>
          </a:custGeom>
          <a:blipFill>
            <a:blip r:embed="rId10"/>
            <a:stretch>
              <a:fillRect/>
            </a:stretch>
          </a:blipFill>
        </p:spPr>
      </p:sp>
      <p:sp>
        <p:nvSpPr>
          <p:cNvPr id="18" name="TextBox 18"/>
          <p:cNvSpPr txBox="1"/>
          <p:nvPr/>
        </p:nvSpPr>
        <p:spPr>
          <a:xfrm>
            <a:off x="8483088" y="5132338"/>
            <a:ext cx="2978716" cy="1154162"/>
          </a:xfrm>
          <a:prstGeom prst="rect">
            <a:avLst/>
          </a:prstGeom>
        </p:spPr>
        <p:txBody>
          <a:bodyPr wrap="square" lIns="0" tIns="0" rIns="0" bIns="0" rtlCol="0" anchor="t">
            <a:spAutoFit/>
          </a:bodyPr>
          <a:lstStyle/>
          <a:p>
            <a:pPr algn="ctr">
              <a:lnSpc>
                <a:spcPts val="2999"/>
              </a:lnSpc>
              <a:spcBef>
                <a:spcPct val="0"/>
              </a:spcBef>
            </a:pPr>
            <a:r>
              <a:rPr lang="en-US" sz="2800" b="1" dirty="0">
                <a:solidFill>
                  <a:srgbClr val="FFFFFF"/>
                </a:solidFill>
                <a:latin typeface="Raleway Bold"/>
                <a:ea typeface="Raleway Bold"/>
                <a:cs typeface="Raleway Bold"/>
                <a:sym typeface="Raleway Bold"/>
              </a:rPr>
              <a:t>AI analyzes destruction and </a:t>
            </a:r>
            <a:r>
              <a:rPr lang="en-US" sz="3200" b="1" dirty="0">
                <a:solidFill>
                  <a:srgbClr val="FFFFFF"/>
                </a:solidFill>
                <a:latin typeface="Raleway Bold"/>
                <a:ea typeface="Raleway Bold"/>
                <a:cs typeface="Raleway Bold"/>
                <a:sym typeface="Raleway Bold"/>
              </a:rPr>
              <a:t>recovery</a:t>
            </a:r>
            <a:endParaRPr lang="en-US" sz="2800" b="1" dirty="0">
              <a:solidFill>
                <a:srgbClr val="FFFFFF"/>
              </a:solidFill>
              <a:latin typeface="Raleway Bold"/>
              <a:ea typeface="Raleway Bold"/>
              <a:cs typeface="Raleway Bold"/>
              <a:sym typeface="Raleway Bold"/>
            </a:endParaRPr>
          </a:p>
        </p:txBody>
      </p:sp>
      <p:sp>
        <p:nvSpPr>
          <p:cNvPr id="20" name="TextBox 20"/>
          <p:cNvSpPr txBox="1"/>
          <p:nvPr/>
        </p:nvSpPr>
        <p:spPr>
          <a:xfrm>
            <a:off x="7801296"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2.</a:t>
            </a:r>
          </a:p>
        </p:txBody>
      </p:sp>
      <p:sp>
        <p:nvSpPr>
          <p:cNvPr id="21" name="Freeform 21"/>
          <p:cNvSpPr/>
          <p:nvPr/>
        </p:nvSpPr>
        <p:spPr>
          <a:xfrm>
            <a:off x="13227678"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2882519" y="3413023"/>
            <a:ext cx="1347336" cy="1503304"/>
          </a:xfrm>
          <a:custGeom>
            <a:avLst/>
            <a:gdLst/>
            <a:ahLst/>
            <a:cxnLst/>
            <a:rect l="l" t="t" r="r" b="b"/>
            <a:pathLst>
              <a:path w="1347336" h="1503304">
                <a:moveTo>
                  <a:pt x="0" y="0"/>
                </a:moveTo>
                <a:lnTo>
                  <a:pt x="1347336" y="0"/>
                </a:lnTo>
                <a:lnTo>
                  <a:pt x="1347336" y="1503303"/>
                </a:lnTo>
                <a:lnTo>
                  <a:pt x="0" y="1503303"/>
                </a:lnTo>
                <a:lnTo>
                  <a:pt x="0" y="0"/>
                </a:lnTo>
                <a:close/>
              </a:path>
            </a:pathLst>
          </a:custGeom>
          <a:blipFill>
            <a:blip r:embed="rId10"/>
            <a:stretch>
              <a:fillRect/>
            </a:stretch>
          </a:blipFill>
        </p:spPr>
      </p:sp>
      <p:sp>
        <p:nvSpPr>
          <p:cNvPr id="23" name="TextBox 23"/>
          <p:cNvSpPr txBox="1"/>
          <p:nvPr/>
        </p:nvSpPr>
        <p:spPr>
          <a:xfrm>
            <a:off x="13748241" y="5132338"/>
            <a:ext cx="3320559" cy="1154162"/>
          </a:xfrm>
          <a:prstGeom prst="rect">
            <a:avLst/>
          </a:prstGeom>
        </p:spPr>
        <p:txBody>
          <a:bodyPr wrap="square" lIns="0" tIns="0" rIns="0" bIns="0" rtlCol="0" anchor="t">
            <a:spAutoFit/>
          </a:bodyPr>
          <a:lstStyle/>
          <a:p>
            <a:pPr algn="ctr">
              <a:lnSpc>
                <a:spcPts val="2999"/>
              </a:lnSpc>
              <a:spcBef>
                <a:spcPct val="0"/>
              </a:spcBef>
            </a:pPr>
            <a:r>
              <a:rPr lang="en-US" sz="2800" b="1" dirty="0">
                <a:solidFill>
                  <a:srgbClr val="FFFFFF"/>
                </a:solidFill>
                <a:latin typeface="Raleway Bold"/>
                <a:ea typeface="Raleway Bold"/>
                <a:cs typeface="Raleway Bold"/>
                <a:sym typeface="Raleway Bold"/>
              </a:rPr>
              <a:t>Interactive map shows updated results</a:t>
            </a:r>
          </a:p>
        </p:txBody>
      </p:sp>
      <p:sp>
        <p:nvSpPr>
          <p:cNvPr id="25" name="TextBox 25"/>
          <p:cNvSpPr txBox="1"/>
          <p:nvPr/>
        </p:nvSpPr>
        <p:spPr>
          <a:xfrm>
            <a:off x="13251855"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776071" y="3120832"/>
            <a:ext cx="984533" cy="1566814"/>
          </a:xfrm>
          <a:custGeom>
            <a:avLst/>
            <a:gdLst/>
            <a:ahLst/>
            <a:cxnLst/>
            <a:rect l="l" t="t" r="r" b="b"/>
            <a:pathLst>
              <a:path w="984533" h="1566814">
                <a:moveTo>
                  <a:pt x="0" y="0"/>
                </a:moveTo>
                <a:lnTo>
                  <a:pt x="984533" y="0"/>
                </a:lnTo>
                <a:lnTo>
                  <a:pt x="984533" y="1566814"/>
                </a:lnTo>
                <a:lnTo>
                  <a:pt x="0" y="15668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9" name="TextBox 9"/>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0" name="TextBox 10"/>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07</a:t>
            </a:r>
          </a:p>
        </p:txBody>
      </p:sp>
      <p:sp>
        <p:nvSpPr>
          <p:cNvPr id="11" name="TextBox 11"/>
          <p:cNvSpPr txBox="1"/>
          <p:nvPr/>
        </p:nvSpPr>
        <p:spPr>
          <a:xfrm>
            <a:off x="1880681" y="4649546"/>
            <a:ext cx="6101172" cy="2573397"/>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Modern Tools and Frameworks</a:t>
            </a:r>
          </a:p>
        </p:txBody>
      </p:sp>
      <p:sp>
        <p:nvSpPr>
          <p:cNvPr id="12" name="TextBox 12"/>
          <p:cNvSpPr txBox="1"/>
          <p:nvPr/>
        </p:nvSpPr>
        <p:spPr>
          <a:xfrm>
            <a:off x="10365522" y="2942503"/>
            <a:ext cx="2254952" cy="385232"/>
          </a:xfrm>
          <a:prstGeom prst="rect">
            <a:avLst/>
          </a:prstGeom>
        </p:spPr>
        <p:txBody>
          <a:bodyPr lIns="0" tIns="0" rIns="0" bIns="0" rtlCol="0" anchor="t">
            <a:spAutoFit/>
          </a:bodyPr>
          <a:lstStyle/>
          <a:p>
            <a:pPr algn="l">
              <a:lnSpc>
                <a:spcPts val="2999"/>
              </a:lnSpc>
              <a:spcBef>
                <a:spcPct val="0"/>
              </a:spcBef>
            </a:pPr>
            <a:r>
              <a:rPr lang="en-US" sz="2777" b="1" dirty="0">
                <a:solidFill>
                  <a:srgbClr val="FFFFFF"/>
                </a:solidFill>
                <a:latin typeface="Raleway Bold"/>
                <a:ea typeface="Raleway Bold"/>
                <a:cs typeface="Raleway Bold"/>
                <a:sym typeface="Raleway Bold"/>
              </a:rPr>
              <a:t>Front-end</a:t>
            </a:r>
          </a:p>
        </p:txBody>
      </p:sp>
      <p:sp>
        <p:nvSpPr>
          <p:cNvPr id="13" name="TextBox 13"/>
          <p:cNvSpPr txBox="1"/>
          <p:nvPr/>
        </p:nvSpPr>
        <p:spPr>
          <a:xfrm>
            <a:off x="10365522" y="3643843"/>
            <a:ext cx="7001911" cy="384721"/>
          </a:xfrm>
          <a:prstGeom prst="rect">
            <a:avLst/>
          </a:prstGeom>
        </p:spPr>
        <p:txBody>
          <a:bodyPr lIns="0" tIns="0" rIns="0" bIns="0" rtlCol="0" anchor="t">
            <a:spAutoFit/>
          </a:bodyPr>
          <a:lstStyle/>
          <a:p>
            <a:pPr algn="l">
              <a:lnSpc>
                <a:spcPts val="2999"/>
              </a:lnSpc>
              <a:spcBef>
                <a:spcPct val="0"/>
              </a:spcBef>
            </a:pPr>
            <a:r>
              <a:rPr lang="nl-NL" sz="2777" dirty="0">
                <a:solidFill>
                  <a:srgbClr val="FFFFFF"/>
                </a:solidFill>
                <a:latin typeface="Raleway"/>
                <a:ea typeface="Raleway"/>
                <a:cs typeface="Raleway"/>
                <a:sym typeface="Raleway"/>
              </a:rPr>
              <a:t>React.js, Bootstrap, Leaflet.js</a:t>
            </a:r>
            <a:endParaRPr lang="en-US" sz="2777" dirty="0">
              <a:solidFill>
                <a:srgbClr val="FFFFFF"/>
              </a:solidFill>
              <a:latin typeface="Raleway"/>
              <a:ea typeface="Raleway"/>
              <a:cs typeface="Raleway"/>
              <a:sym typeface="Raleway"/>
            </a:endParaRPr>
          </a:p>
        </p:txBody>
      </p:sp>
      <p:sp>
        <p:nvSpPr>
          <p:cNvPr id="14" name="Freeform 14"/>
          <p:cNvSpPr/>
          <p:nvPr/>
        </p:nvSpPr>
        <p:spPr>
          <a:xfrm>
            <a:off x="9236051" y="2688468"/>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12"/>
            <a:stretch>
              <a:fillRect/>
            </a:stretch>
          </a:blipFill>
        </p:spPr>
      </p:sp>
      <p:sp>
        <p:nvSpPr>
          <p:cNvPr id="15" name="TextBox 15"/>
          <p:cNvSpPr txBox="1"/>
          <p:nvPr/>
        </p:nvSpPr>
        <p:spPr>
          <a:xfrm>
            <a:off x="9463750" y="2908178"/>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1.</a:t>
            </a:r>
          </a:p>
        </p:txBody>
      </p:sp>
      <p:sp>
        <p:nvSpPr>
          <p:cNvPr id="16" name="TextBox 16"/>
          <p:cNvSpPr txBox="1"/>
          <p:nvPr/>
        </p:nvSpPr>
        <p:spPr>
          <a:xfrm>
            <a:off x="10365522" y="4483136"/>
            <a:ext cx="3500956" cy="385232"/>
          </a:xfrm>
          <a:prstGeom prst="rect">
            <a:avLst/>
          </a:prstGeom>
        </p:spPr>
        <p:txBody>
          <a:bodyPr lIns="0" tIns="0" rIns="0" bIns="0" rtlCol="0" anchor="t">
            <a:spAutoFit/>
          </a:bodyPr>
          <a:lstStyle/>
          <a:p>
            <a:pPr algn="l">
              <a:lnSpc>
                <a:spcPts val="2999"/>
              </a:lnSpc>
              <a:spcBef>
                <a:spcPct val="0"/>
              </a:spcBef>
            </a:pPr>
            <a:r>
              <a:rPr lang="en-US" sz="2777" b="1" dirty="0">
                <a:solidFill>
                  <a:srgbClr val="FFFFFF"/>
                </a:solidFill>
                <a:latin typeface="Raleway Bold"/>
                <a:ea typeface="Raleway Bold"/>
                <a:cs typeface="Raleway Bold"/>
                <a:sym typeface="Raleway Bold"/>
              </a:rPr>
              <a:t>Back-end</a:t>
            </a:r>
          </a:p>
        </p:txBody>
      </p:sp>
      <p:sp>
        <p:nvSpPr>
          <p:cNvPr id="17" name="TextBox 17"/>
          <p:cNvSpPr txBox="1"/>
          <p:nvPr/>
        </p:nvSpPr>
        <p:spPr>
          <a:xfrm>
            <a:off x="10365522" y="5184476"/>
            <a:ext cx="7001911" cy="384721"/>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a:ea typeface="Raleway"/>
                <a:cs typeface="Raleway"/>
                <a:sym typeface="Raleway"/>
              </a:rPr>
              <a:t>PHP (Laravel), RESTful APIs</a:t>
            </a:r>
          </a:p>
        </p:txBody>
      </p:sp>
      <p:sp>
        <p:nvSpPr>
          <p:cNvPr id="18" name="Freeform 18"/>
          <p:cNvSpPr/>
          <p:nvPr/>
        </p:nvSpPr>
        <p:spPr>
          <a:xfrm>
            <a:off x="9236051" y="4229100"/>
            <a:ext cx="830645" cy="926800"/>
          </a:xfrm>
          <a:custGeom>
            <a:avLst/>
            <a:gdLst/>
            <a:ahLst/>
            <a:cxnLst/>
            <a:rect l="l" t="t" r="r" b="b"/>
            <a:pathLst>
              <a:path w="830645" h="926800">
                <a:moveTo>
                  <a:pt x="0" y="0"/>
                </a:moveTo>
                <a:lnTo>
                  <a:pt x="830645" y="0"/>
                </a:lnTo>
                <a:lnTo>
                  <a:pt x="830645" y="926801"/>
                </a:lnTo>
                <a:lnTo>
                  <a:pt x="0" y="926801"/>
                </a:lnTo>
                <a:lnTo>
                  <a:pt x="0" y="0"/>
                </a:lnTo>
                <a:close/>
              </a:path>
            </a:pathLst>
          </a:custGeom>
          <a:blipFill>
            <a:blip r:embed="rId12"/>
            <a:stretch>
              <a:fillRect/>
            </a:stretch>
          </a:blipFill>
        </p:spPr>
      </p:sp>
      <p:sp>
        <p:nvSpPr>
          <p:cNvPr id="19" name="TextBox 19"/>
          <p:cNvSpPr txBox="1"/>
          <p:nvPr/>
        </p:nvSpPr>
        <p:spPr>
          <a:xfrm>
            <a:off x="9463750" y="4448810"/>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2.</a:t>
            </a:r>
          </a:p>
        </p:txBody>
      </p:sp>
      <p:sp>
        <p:nvSpPr>
          <p:cNvPr id="20" name="TextBox 16">
            <a:extLst>
              <a:ext uri="{FF2B5EF4-FFF2-40B4-BE49-F238E27FC236}">
                <a16:creationId xmlns:a16="http://schemas.microsoft.com/office/drawing/2014/main" id="{9534253C-5076-8728-44D6-A2D46800DAB1}"/>
              </a:ext>
            </a:extLst>
          </p:cNvPr>
          <p:cNvSpPr txBox="1"/>
          <p:nvPr/>
        </p:nvSpPr>
        <p:spPr>
          <a:xfrm>
            <a:off x="10349671" y="5962439"/>
            <a:ext cx="3500956" cy="385232"/>
          </a:xfrm>
          <a:prstGeom prst="rect">
            <a:avLst/>
          </a:prstGeom>
        </p:spPr>
        <p:txBody>
          <a:bodyPr lIns="0" tIns="0" rIns="0" bIns="0" rtlCol="0" anchor="t">
            <a:spAutoFit/>
          </a:bodyPr>
          <a:lstStyle/>
          <a:p>
            <a:pPr algn="l">
              <a:lnSpc>
                <a:spcPts val="2999"/>
              </a:lnSpc>
              <a:spcBef>
                <a:spcPct val="0"/>
              </a:spcBef>
            </a:pPr>
            <a:r>
              <a:rPr lang="en-US" sz="2777" b="1" dirty="0">
                <a:solidFill>
                  <a:srgbClr val="FFFFFF"/>
                </a:solidFill>
                <a:latin typeface="Raleway Bold"/>
                <a:ea typeface="Raleway Bold"/>
                <a:cs typeface="Raleway Bold"/>
                <a:sym typeface="Raleway Bold"/>
              </a:rPr>
              <a:t>AI Tools</a:t>
            </a:r>
          </a:p>
        </p:txBody>
      </p:sp>
      <p:sp>
        <p:nvSpPr>
          <p:cNvPr id="21" name="TextBox 17">
            <a:extLst>
              <a:ext uri="{FF2B5EF4-FFF2-40B4-BE49-F238E27FC236}">
                <a16:creationId xmlns:a16="http://schemas.microsoft.com/office/drawing/2014/main" id="{C7B8B776-0CDD-6017-158C-91C55FD59F2A}"/>
              </a:ext>
            </a:extLst>
          </p:cNvPr>
          <p:cNvSpPr txBox="1"/>
          <p:nvPr/>
        </p:nvSpPr>
        <p:spPr>
          <a:xfrm>
            <a:off x="10349671" y="6663779"/>
            <a:ext cx="7001911" cy="384721"/>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a:ea typeface="Raleway"/>
                <a:cs typeface="Raleway"/>
                <a:sym typeface="Raleway"/>
              </a:rPr>
              <a:t>Python (TensorFlow, OpenCV)</a:t>
            </a:r>
          </a:p>
        </p:txBody>
      </p:sp>
      <p:sp>
        <p:nvSpPr>
          <p:cNvPr id="22" name="Freeform 18">
            <a:extLst>
              <a:ext uri="{FF2B5EF4-FFF2-40B4-BE49-F238E27FC236}">
                <a16:creationId xmlns:a16="http://schemas.microsoft.com/office/drawing/2014/main" id="{6514DEA8-11D8-F7A3-A934-EA2AE6E29266}"/>
              </a:ext>
            </a:extLst>
          </p:cNvPr>
          <p:cNvSpPr/>
          <p:nvPr/>
        </p:nvSpPr>
        <p:spPr>
          <a:xfrm>
            <a:off x="9220200" y="5708403"/>
            <a:ext cx="830645" cy="926800"/>
          </a:xfrm>
          <a:custGeom>
            <a:avLst/>
            <a:gdLst/>
            <a:ahLst/>
            <a:cxnLst/>
            <a:rect l="l" t="t" r="r" b="b"/>
            <a:pathLst>
              <a:path w="830645" h="926800">
                <a:moveTo>
                  <a:pt x="0" y="0"/>
                </a:moveTo>
                <a:lnTo>
                  <a:pt x="830645" y="0"/>
                </a:lnTo>
                <a:lnTo>
                  <a:pt x="830645" y="926801"/>
                </a:lnTo>
                <a:lnTo>
                  <a:pt x="0" y="926801"/>
                </a:lnTo>
                <a:lnTo>
                  <a:pt x="0" y="0"/>
                </a:lnTo>
                <a:close/>
              </a:path>
            </a:pathLst>
          </a:custGeom>
          <a:blipFill>
            <a:blip r:embed="rId12"/>
            <a:stretch>
              <a:fillRect/>
            </a:stretch>
          </a:blipFill>
        </p:spPr>
      </p:sp>
      <p:sp>
        <p:nvSpPr>
          <p:cNvPr id="23" name="TextBox 19">
            <a:extLst>
              <a:ext uri="{FF2B5EF4-FFF2-40B4-BE49-F238E27FC236}">
                <a16:creationId xmlns:a16="http://schemas.microsoft.com/office/drawing/2014/main" id="{6DFEF64D-5C63-B7F5-6972-41F554E5CE4F}"/>
              </a:ext>
            </a:extLst>
          </p:cNvPr>
          <p:cNvSpPr txBox="1"/>
          <p:nvPr/>
        </p:nvSpPr>
        <p:spPr>
          <a:xfrm>
            <a:off x="9447899" y="5928113"/>
            <a:ext cx="420330" cy="363011"/>
          </a:xfrm>
          <a:prstGeom prst="rect">
            <a:avLst/>
          </a:prstGeom>
        </p:spPr>
        <p:txBody>
          <a:bodyPr lIns="0" tIns="0" rIns="0" bIns="0" rtlCol="0" anchor="t">
            <a:spAutoFit/>
          </a:bodyPr>
          <a:lstStyle/>
          <a:p>
            <a:pPr algn="ctr">
              <a:lnSpc>
                <a:spcPts val="2781"/>
              </a:lnSpc>
              <a:spcBef>
                <a:spcPct val="0"/>
              </a:spcBef>
            </a:pPr>
            <a:r>
              <a:rPr lang="en-US" sz="2575" b="1" dirty="0">
                <a:solidFill>
                  <a:srgbClr val="FFFFFF"/>
                </a:solidFill>
                <a:latin typeface="Raleway Bold"/>
                <a:ea typeface="Raleway Bold"/>
                <a:cs typeface="Raleway Bold"/>
                <a:sym typeface="Raleway Bold"/>
              </a:rPr>
              <a:t>3.</a:t>
            </a:r>
          </a:p>
        </p:txBody>
      </p:sp>
      <p:sp>
        <p:nvSpPr>
          <p:cNvPr id="24" name="TextBox 16">
            <a:extLst>
              <a:ext uri="{FF2B5EF4-FFF2-40B4-BE49-F238E27FC236}">
                <a16:creationId xmlns:a16="http://schemas.microsoft.com/office/drawing/2014/main" id="{BF73386B-00E7-311E-0FC4-067506BE5432}"/>
              </a:ext>
            </a:extLst>
          </p:cNvPr>
          <p:cNvSpPr txBox="1"/>
          <p:nvPr/>
        </p:nvSpPr>
        <p:spPr>
          <a:xfrm>
            <a:off x="10371689" y="7410239"/>
            <a:ext cx="3500956" cy="385232"/>
          </a:xfrm>
          <a:prstGeom prst="rect">
            <a:avLst/>
          </a:prstGeom>
        </p:spPr>
        <p:txBody>
          <a:bodyPr lIns="0" tIns="0" rIns="0" bIns="0" rtlCol="0" anchor="t">
            <a:spAutoFit/>
          </a:bodyPr>
          <a:lstStyle/>
          <a:p>
            <a:pPr algn="l">
              <a:lnSpc>
                <a:spcPts val="2999"/>
              </a:lnSpc>
              <a:spcBef>
                <a:spcPct val="0"/>
              </a:spcBef>
            </a:pPr>
            <a:r>
              <a:rPr lang="en-US" sz="2777" b="1" dirty="0">
                <a:solidFill>
                  <a:srgbClr val="FFFFFF"/>
                </a:solidFill>
                <a:latin typeface="Raleway Bold"/>
                <a:ea typeface="Raleway Bold"/>
                <a:cs typeface="Raleway Bold"/>
                <a:sym typeface="Raleway Bold"/>
              </a:rPr>
              <a:t>Database</a:t>
            </a:r>
          </a:p>
        </p:txBody>
      </p:sp>
      <p:sp>
        <p:nvSpPr>
          <p:cNvPr id="25" name="TextBox 17">
            <a:extLst>
              <a:ext uri="{FF2B5EF4-FFF2-40B4-BE49-F238E27FC236}">
                <a16:creationId xmlns:a16="http://schemas.microsoft.com/office/drawing/2014/main" id="{0391F3DC-2DAB-2DEC-B3CB-7092EDE00802}"/>
              </a:ext>
            </a:extLst>
          </p:cNvPr>
          <p:cNvSpPr txBox="1"/>
          <p:nvPr/>
        </p:nvSpPr>
        <p:spPr>
          <a:xfrm>
            <a:off x="10371689" y="8111579"/>
            <a:ext cx="7001911" cy="384721"/>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a:ea typeface="Raleway"/>
                <a:cs typeface="Raleway"/>
                <a:sym typeface="Raleway"/>
              </a:rPr>
              <a:t>PHP (Laravel), RESTful APIs</a:t>
            </a:r>
          </a:p>
        </p:txBody>
      </p:sp>
      <p:sp>
        <p:nvSpPr>
          <p:cNvPr id="26" name="Freeform 18">
            <a:extLst>
              <a:ext uri="{FF2B5EF4-FFF2-40B4-BE49-F238E27FC236}">
                <a16:creationId xmlns:a16="http://schemas.microsoft.com/office/drawing/2014/main" id="{3FE35FD6-355E-C45F-D5F5-036884CDEF68}"/>
              </a:ext>
            </a:extLst>
          </p:cNvPr>
          <p:cNvSpPr/>
          <p:nvPr/>
        </p:nvSpPr>
        <p:spPr>
          <a:xfrm>
            <a:off x="9242218" y="7156203"/>
            <a:ext cx="830645" cy="926800"/>
          </a:xfrm>
          <a:custGeom>
            <a:avLst/>
            <a:gdLst/>
            <a:ahLst/>
            <a:cxnLst/>
            <a:rect l="l" t="t" r="r" b="b"/>
            <a:pathLst>
              <a:path w="830645" h="926800">
                <a:moveTo>
                  <a:pt x="0" y="0"/>
                </a:moveTo>
                <a:lnTo>
                  <a:pt x="830645" y="0"/>
                </a:lnTo>
                <a:lnTo>
                  <a:pt x="830645" y="926801"/>
                </a:lnTo>
                <a:lnTo>
                  <a:pt x="0" y="926801"/>
                </a:lnTo>
                <a:lnTo>
                  <a:pt x="0" y="0"/>
                </a:lnTo>
                <a:close/>
              </a:path>
            </a:pathLst>
          </a:custGeom>
          <a:blipFill>
            <a:blip r:embed="rId12"/>
            <a:stretch>
              <a:fillRect/>
            </a:stretch>
          </a:blipFill>
        </p:spPr>
      </p:sp>
      <p:sp>
        <p:nvSpPr>
          <p:cNvPr id="27" name="TextBox 19">
            <a:extLst>
              <a:ext uri="{FF2B5EF4-FFF2-40B4-BE49-F238E27FC236}">
                <a16:creationId xmlns:a16="http://schemas.microsoft.com/office/drawing/2014/main" id="{F067BA4F-3A9F-13DD-8707-943AD9C471D5}"/>
              </a:ext>
            </a:extLst>
          </p:cNvPr>
          <p:cNvSpPr txBox="1"/>
          <p:nvPr/>
        </p:nvSpPr>
        <p:spPr>
          <a:xfrm>
            <a:off x="9469917" y="7375913"/>
            <a:ext cx="420330" cy="363011"/>
          </a:xfrm>
          <a:prstGeom prst="rect">
            <a:avLst/>
          </a:prstGeom>
        </p:spPr>
        <p:txBody>
          <a:bodyPr lIns="0" tIns="0" rIns="0" bIns="0" rtlCol="0" anchor="t">
            <a:spAutoFit/>
          </a:bodyPr>
          <a:lstStyle/>
          <a:p>
            <a:pPr algn="ctr">
              <a:lnSpc>
                <a:spcPts val="2781"/>
              </a:lnSpc>
              <a:spcBef>
                <a:spcPct val="0"/>
              </a:spcBef>
            </a:pPr>
            <a:r>
              <a:rPr lang="en-US" sz="2575" b="1" dirty="0">
                <a:solidFill>
                  <a:srgbClr val="FFFFFF"/>
                </a:solidFill>
                <a:latin typeface="Raleway Bold"/>
                <a:ea typeface="Raleway Bold"/>
                <a:cs typeface="Raleway Bold"/>
                <a:sym typeface="Raleway Bold"/>
              </a:rPr>
              <a:t>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8" name="TextBox 8"/>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id="10" name="TextBox 10"/>
          <p:cNvSpPr txBox="1"/>
          <p:nvPr/>
        </p:nvSpPr>
        <p:spPr>
          <a:xfrm>
            <a:off x="3435211" y="2025881"/>
            <a:ext cx="11417579"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a:ea typeface="HK Modular"/>
                <a:cs typeface="HK Modular"/>
                <a:sym typeface="HK Modular"/>
              </a:rPr>
              <a:t>VIRTUAL REALITY</a:t>
            </a:r>
          </a:p>
        </p:txBody>
      </p:sp>
      <p:sp>
        <p:nvSpPr>
          <p:cNvPr id="11" name="TextBox 11"/>
          <p:cNvSpPr txBox="1"/>
          <p:nvPr/>
        </p:nvSpPr>
        <p:spPr>
          <a:xfrm>
            <a:off x="2655994" y="6014935"/>
            <a:ext cx="13890004" cy="1871132"/>
          </a:xfrm>
          <a:prstGeom prst="rect">
            <a:avLst/>
          </a:prstGeom>
        </p:spPr>
        <p:txBody>
          <a:bodyPr lIns="0" tIns="0" rIns="0" bIns="0" rtlCol="0" anchor="t">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Virtual Reality (VR) is extending its reach beyond gaming into areas like education, healthcare, and entertainment. By creating immersive, interactive experiences, VR has the potential to revolutionize how we learn, train, and even treat medical conditions. As the technology continues to improve, VR is expected to become an integral part of various industries, offering new ways to engage and experience the world.</a:t>
            </a:r>
          </a:p>
        </p:txBody>
      </p:sp>
      <p:grpSp>
        <p:nvGrpSpPr>
          <p:cNvPr id="12" name="Group 12"/>
          <p:cNvGrpSpPr>
            <a:grpSpLocks noChangeAspect="1"/>
          </p:cNvGrpSpPr>
          <p:nvPr/>
        </p:nvGrpSpPr>
        <p:grpSpPr>
          <a:xfrm>
            <a:off x="3704410" y="3217197"/>
            <a:ext cx="2441114" cy="2441114"/>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65" r="-24665"/>
              </a:stretch>
            </a:blipFill>
          </p:spPr>
        </p:sp>
      </p:grpSp>
      <p:grpSp>
        <p:nvGrpSpPr>
          <p:cNvPr id="16" name="Group 16"/>
          <p:cNvGrpSpPr>
            <a:grpSpLocks noChangeAspect="1"/>
          </p:cNvGrpSpPr>
          <p:nvPr/>
        </p:nvGrpSpPr>
        <p:grpSpPr>
          <a:xfrm>
            <a:off x="6553290" y="3217197"/>
            <a:ext cx="2441114" cy="2441114"/>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grpSp>
        <p:nvGrpSpPr>
          <p:cNvPr id="20" name="Group 20"/>
          <p:cNvGrpSpPr>
            <a:grpSpLocks noChangeAspect="1"/>
          </p:cNvGrpSpPr>
          <p:nvPr/>
        </p:nvGrpSpPr>
        <p:grpSpPr>
          <a:xfrm>
            <a:off x="9398121" y="3217197"/>
            <a:ext cx="2441114" cy="2441114"/>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24712" r="-24712"/>
              </a:stretch>
            </a:blipFill>
          </p:spPr>
        </p:sp>
      </p:grpSp>
      <p:grpSp>
        <p:nvGrpSpPr>
          <p:cNvPr id="24" name="Group 24"/>
          <p:cNvGrpSpPr>
            <a:grpSpLocks noChangeAspect="1"/>
          </p:cNvGrpSpPr>
          <p:nvPr/>
        </p:nvGrpSpPr>
        <p:grpSpPr>
          <a:xfrm>
            <a:off x="12411676" y="3217197"/>
            <a:ext cx="2441114" cy="2441114"/>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4712" r="-24712"/>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9" name="TextBox 9"/>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0" name="TextBox 10"/>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id="11" name="TextBox 11"/>
          <p:cNvSpPr txBox="1"/>
          <p:nvPr/>
        </p:nvSpPr>
        <p:spPr>
          <a:xfrm>
            <a:off x="1776071" y="2789195"/>
            <a:ext cx="8134270" cy="1730042"/>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SPACE EXPLORATION</a:t>
            </a:r>
          </a:p>
        </p:txBody>
      </p:sp>
      <p:sp>
        <p:nvSpPr>
          <p:cNvPr id="12" name="TextBox 12"/>
          <p:cNvSpPr txBox="1"/>
          <p:nvPr/>
        </p:nvSpPr>
        <p:spPr>
          <a:xfrm>
            <a:off x="1776071" y="4982240"/>
            <a:ext cx="10422130" cy="2985557"/>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Space exploration is entering a new era, driven by advances in technology and a renewed interest in reaching beyond our planet. From ambitious missions to Mars to the development of space tourism, these efforts are expanding our understanding of the universe and pushing the boundaries of what humanity can achieve. The future of space exploration holds the promise of new discoveries and the potential for human settlement on other planets.</a:t>
            </a:r>
          </a:p>
        </p:txBody>
      </p:sp>
      <p:grpSp>
        <p:nvGrpSpPr>
          <p:cNvPr id="13" name="Group 13"/>
          <p:cNvGrpSpPr>
            <a:grpSpLocks noChangeAspect="1"/>
          </p:cNvGrpSpPr>
          <p:nvPr/>
        </p:nvGrpSpPr>
        <p:grpSpPr>
          <a:xfrm>
            <a:off x="12873687" y="3291828"/>
            <a:ext cx="3965809" cy="3965809"/>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38492" r="-38492"/>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420</Words>
  <Application>Microsoft Office PowerPoint</Application>
  <PresentationFormat>Custom</PresentationFormat>
  <Paragraphs>67</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Gruppo</vt:lpstr>
      <vt:lpstr>Raleway Bold</vt:lpstr>
      <vt:lpstr>Raleway</vt:lpstr>
      <vt:lpstr>Arial</vt:lpstr>
      <vt:lpstr>Calibri</vt:lpstr>
      <vt:lpstr>HK Modular</vt:lpstr>
      <vt:lpstr>Raleway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Modern Future Technology Presentation</dc:title>
  <dc:creator>DELL</dc:creator>
  <cp:lastModifiedBy>t bagg</cp:lastModifiedBy>
  <cp:revision>3</cp:revision>
  <dcterms:created xsi:type="dcterms:W3CDTF">2006-08-16T00:00:00Z</dcterms:created>
  <dcterms:modified xsi:type="dcterms:W3CDTF">2025-07-21T13:11:18Z</dcterms:modified>
  <dc:identifier>DAGtuPgC58g</dc:identifier>
</cp:coreProperties>
</file>